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3"/>
  </p:handout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342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6FCECE-52D3-4474-B233-556D752E31A0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1D54C14-4AB8-4524-8FE1-B3FD2F59E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608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E63D-129A-4235-A58E-109EEA9C1477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9BEF2B-8764-4A73-ABC5-D5A4E864F6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E63D-129A-4235-A58E-109EEA9C1477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EF2B-8764-4A73-ABC5-D5A4E864F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E63D-129A-4235-A58E-109EEA9C1477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EF2B-8764-4A73-ABC5-D5A4E864F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CC5E63D-129A-4235-A58E-109EEA9C1477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99BEF2B-8764-4A73-ABC5-D5A4E864F6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E63D-129A-4235-A58E-109EEA9C1477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EF2B-8764-4A73-ABC5-D5A4E864F6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E63D-129A-4235-A58E-109EEA9C1477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EF2B-8764-4A73-ABC5-D5A4E864F6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EF2B-8764-4A73-ABC5-D5A4E864F6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E63D-129A-4235-A58E-109EEA9C1477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E63D-129A-4235-A58E-109EEA9C1477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EF2B-8764-4A73-ABC5-D5A4E864F6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E63D-129A-4235-A58E-109EEA9C1477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BEF2B-8764-4A73-ABC5-D5A4E864F6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CC5E63D-129A-4235-A58E-109EEA9C1477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99BEF2B-8764-4A73-ABC5-D5A4E864F6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E63D-129A-4235-A58E-109EEA9C1477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9BEF2B-8764-4A73-ABC5-D5A4E864F6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CC5E63D-129A-4235-A58E-109EEA9C1477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99BEF2B-8764-4A73-ABC5-D5A4E864F6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800" dirty="0" smtClean="0"/>
              <a:t>Para </a:t>
            </a:r>
            <a:r>
              <a:rPr lang="en-US" sz="4800" dirty="0" err="1" smtClean="0"/>
              <a:t>Empezar</a:t>
            </a:r>
            <a:endParaRPr lang="en-US" sz="4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 smtClean="0">
                <a:solidFill>
                  <a:srgbClr val="92D050"/>
                </a:solidFill>
              </a:rPr>
              <a:t>Telling Time</a:t>
            </a:r>
            <a:endParaRPr lang="en-US" sz="96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AR" sz="3600" dirty="0" smtClean="0"/>
              <a:t>La hora</a:t>
            </a:r>
          </a:p>
          <a:p>
            <a:r>
              <a:rPr lang="es-AR" sz="3600" smtClean="0"/>
              <a:t>El minuto</a:t>
            </a:r>
            <a:endParaRPr lang="es-AR" sz="3600" dirty="0" smtClean="0"/>
          </a:p>
          <a:p>
            <a:r>
              <a:rPr lang="es-AR" sz="3600" dirty="0" smtClean="0"/>
              <a:t>El segundo</a:t>
            </a:r>
          </a:p>
          <a:p>
            <a:r>
              <a:rPr lang="es-AR" sz="3600" dirty="0" smtClean="0"/>
              <a:t>El tiempo</a:t>
            </a:r>
          </a:p>
          <a:p>
            <a:r>
              <a:rPr lang="es-AR" sz="3600" dirty="0" smtClean="0"/>
              <a:t>El reloj</a:t>
            </a:r>
          </a:p>
          <a:p>
            <a:r>
              <a:rPr lang="es-AR" sz="3600" dirty="0" smtClean="0"/>
              <a:t>El mediodía*</a:t>
            </a:r>
          </a:p>
          <a:p>
            <a:r>
              <a:rPr lang="es-AR" sz="3600" dirty="0" smtClean="0"/>
              <a:t>La medianoche*</a:t>
            </a:r>
          </a:p>
          <a:p>
            <a:r>
              <a:rPr lang="es-AR" sz="3600" dirty="0" smtClean="0"/>
              <a:t>*</a:t>
            </a:r>
            <a:r>
              <a:rPr lang="es-AR" sz="3600" dirty="0" err="1" smtClean="0"/>
              <a:t>Guess</a:t>
            </a:r>
            <a:r>
              <a:rPr lang="es-AR" sz="3600" dirty="0" smtClean="0"/>
              <a:t> </a:t>
            </a:r>
            <a:r>
              <a:rPr lang="es-AR" sz="3600" dirty="0" err="1" smtClean="0"/>
              <a:t>if</a:t>
            </a:r>
            <a:r>
              <a:rPr lang="es-AR" sz="3600" dirty="0" smtClean="0"/>
              <a:t> </a:t>
            </a:r>
            <a:r>
              <a:rPr lang="es-AR" sz="3600" dirty="0" err="1" smtClean="0"/>
              <a:t>you</a:t>
            </a:r>
            <a:r>
              <a:rPr lang="es-AR" sz="3600" dirty="0" smtClean="0"/>
              <a:t> </a:t>
            </a:r>
            <a:r>
              <a:rPr lang="es-AR" sz="3600" dirty="0" err="1" smtClean="0"/>
              <a:t>don’t</a:t>
            </a:r>
            <a:r>
              <a:rPr lang="es-AR" sz="3600" dirty="0" smtClean="0"/>
              <a:t> </a:t>
            </a:r>
            <a:r>
              <a:rPr lang="es-AR" sz="3600" dirty="0" err="1" smtClean="0"/>
              <a:t>know</a:t>
            </a:r>
            <a:endParaRPr lang="es-AR" sz="3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Translate the following in your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95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800" dirty="0">
              <a:solidFill>
                <a:srgbClr val="111111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3200" b="1" dirty="0">
                <a:latin typeface="Arial" panose="020B0604020202020204" pitchFamily="34" charset="0"/>
              </a:rPr>
              <a:t>D</a:t>
            </a:r>
            <a:r>
              <a:rPr lang="en-US" altLang="en-US" sz="3200" b="1" dirty="0" smtClean="0">
                <a:latin typeface="Arial" panose="020B0604020202020204" pitchFamily="34" charset="0"/>
              </a:rPr>
              <a:t>e </a:t>
            </a:r>
            <a:r>
              <a:rPr lang="en-US" altLang="en-US" sz="3200" b="1" dirty="0">
                <a:latin typeface="Arial" panose="020B0604020202020204" pitchFamily="34" charset="0"/>
              </a:rPr>
              <a:t>la </a:t>
            </a:r>
            <a:r>
              <a:rPr lang="en-US" altLang="en-US" sz="3200" b="1" dirty="0" err="1" smtClean="0">
                <a:latin typeface="Arial" panose="020B0604020202020204" pitchFamily="34" charset="0"/>
              </a:rPr>
              <a:t>mañana</a:t>
            </a:r>
            <a:r>
              <a:rPr lang="en-US" altLang="en-US" sz="3200" b="1" dirty="0" smtClean="0">
                <a:latin typeface="Arial" panose="020B0604020202020204" pitchFamily="34" charset="0"/>
              </a:rPr>
              <a:t> = In the morning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3200" b="1" dirty="0">
                <a:latin typeface="Arial" panose="020B0604020202020204" pitchFamily="34" charset="0"/>
              </a:rPr>
              <a:t>D</a:t>
            </a:r>
            <a:r>
              <a:rPr lang="en-US" altLang="en-US" sz="3200" b="1" dirty="0" smtClean="0">
                <a:latin typeface="Arial" panose="020B0604020202020204" pitchFamily="34" charset="0"/>
              </a:rPr>
              <a:t>e </a:t>
            </a:r>
            <a:r>
              <a:rPr lang="en-US" altLang="en-US" sz="3200" b="1" dirty="0">
                <a:latin typeface="Arial" panose="020B0604020202020204" pitchFamily="34" charset="0"/>
              </a:rPr>
              <a:t>la </a:t>
            </a:r>
            <a:r>
              <a:rPr lang="en-US" altLang="en-US" sz="3200" b="1" dirty="0" err="1" smtClean="0">
                <a:latin typeface="Arial" panose="020B0604020202020204" pitchFamily="34" charset="0"/>
              </a:rPr>
              <a:t>tarde</a:t>
            </a:r>
            <a:r>
              <a:rPr lang="en-US" altLang="en-US" sz="3200" b="1" dirty="0" smtClean="0">
                <a:latin typeface="Arial" panose="020B0604020202020204" pitchFamily="34" charset="0"/>
              </a:rPr>
              <a:t> = In the afternoon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altLang="en-US" sz="3200" b="1" dirty="0" smtClean="0"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3200" b="1" dirty="0">
                <a:latin typeface="Arial" panose="020B0604020202020204" pitchFamily="34" charset="0"/>
              </a:rPr>
              <a:t>D</a:t>
            </a:r>
            <a:r>
              <a:rPr lang="en-US" altLang="en-US" sz="3200" b="1" dirty="0" smtClean="0">
                <a:latin typeface="Arial" panose="020B0604020202020204" pitchFamily="34" charset="0"/>
              </a:rPr>
              <a:t>e </a:t>
            </a:r>
            <a:r>
              <a:rPr lang="en-US" altLang="en-US" sz="3200" b="1" dirty="0">
                <a:latin typeface="Arial" panose="020B0604020202020204" pitchFamily="34" charset="0"/>
              </a:rPr>
              <a:t>la </a:t>
            </a:r>
            <a:r>
              <a:rPr lang="en-US" altLang="en-US" sz="3200" b="1" dirty="0" err="1" smtClean="0">
                <a:latin typeface="Arial" panose="020B0604020202020204" pitchFamily="34" charset="0"/>
              </a:rPr>
              <a:t>noche</a:t>
            </a:r>
            <a:r>
              <a:rPr lang="en-US" altLang="en-US" sz="3200" b="1" dirty="0" smtClean="0">
                <a:latin typeface="Arial" panose="020B0604020202020204" pitchFamily="34" charset="0"/>
              </a:rPr>
              <a:t> = In the evening/night</a:t>
            </a: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altLang="en-US" sz="3200" dirty="0"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3200" b="1" dirty="0" err="1" smtClean="0">
                <a:latin typeface="Arial" panose="020B0604020202020204" pitchFamily="34" charset="0"/>
              </a:rPr>
              <a:t>En</a:t>
            </a:r>
            <a:r>
              <a:rPr lang="en-US" altLang="en-US" sz="3200" b="1" dirty="0" smtClean="0">
                <a:latin typeface="Arial" panose="020B0604020202020204" pitchFamily="34" charset="0"/>
              </a:rPr>
              <a:t> </a:t>
            </a:r>
            <a:r>
              <a:rPr lang="en-US" altLang="en-US" sz="3200" b="1" dirty="0" err="1" smtClean="0">
                <a:latin typeface="Arial" panose="020B0604020202020204" pitchFamily="34" charset="0"/>
              </a:rPr>
              <a:t>punto</a:t>
            </a:r>
            <a:r>
              <a:rPr lang="en-US" altLang="en-US" sz="3200" b="1" dirty="0" smtClean="0">
                <a:latin typeface="Arial" panose="020B0604020202020204" pitchFamily="34" charset="0"/>
              </a:rPr>
              <a:t> = </a:t>
            </a:r>
            <a:r>
              <a:rPr lang="en-US" altLang="en-US" sz="3200" b="1" dirty="0" err="1">
                <a:latin typeface="Arial" panose="020B0604020202020204" pitchFamily="34" charset="0"/>
              </a:rPr>
              <a:t>O’Clock</a:t>
            </a:r>
            <a:r>
              <a:rPr lang="en-US" altLang="en-US" sz="3200" b="1" dirty="0">
                <a:latin typeface="Arial" panose="020B0604020202020204" pitchFamily="34" charset="0"/>
              </a:rPr>
              <a:t>/</a:t>
            </a:r>
            <a:r>
              <a:rPr lang="en-US" altLang="en-US" sz="3200" b="1" dirty="0">
                <a:latin typeface="Arial" panose="020B0604020202020204" pitchFamily="34" charset="0"/>
              </a:rPr>
              <a:t>E</a:t>
            </a:r>
            <a:r>
              <a:rPr lang="en-US" altLang="en-US" sz="3200" b="1" dirty="0">
                <a:latin typeface="Arial" panose="020B0604020202020204" pitchFamily="34" charset="0"/>
              </a:rPr>
              <a:t>xactly/On-the-dot</a:t>
            </a:r>
            <a:endParaRPr lang="en-US" altLang="en-US" sz="3200" b="1" dirty="0">
              <a:latin typeface="Arial" panose="020B0604020202020204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1800" dirty="0">
              <a:latin typeface="Arial" panose="020B0604020202020204" pitchFamily="34" charset="0"/>
            </a:endParaRPr>
          </a:p>
          <a:p>
            <a:endParaRPr lang="es-AR" sz="3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Translate the following in your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79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time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9600" dirty="0" smtClean="0">
                <a:solidFill>
                  <a:srgbClr val="92D050"/>
                </a:solidFill>
                <a:latin typeface="+mj-lt"/>
              </a:rPr>
              <a:t>¿</a:t>
            </a:r>
            <a:r>
              <a:rPr lang="en-US" sz="9600" dirty="0" err="1" smtClean="0">
                <a:solidFill>
                  <a:srgbClr val="92D050"/>
                </a:solidFill>
                <a:latin typeface="+mj-lt"/>
              </a:rPr>
              <a:t>Qué</a:t>
            </a:r>
            <a:r>
              <a:rPr lang="en-US" sz="9600" dirty="0" smtClean="0">
                <a:solidFill>
                  <a:srgbClr val="92D050"/>
                </a:solidFill>
                <a:latin typeface="+mj-lt"/>
              </a:rPr>
              <a:t> </a:t>
            </a:r>
            <a:r>
              <a:rPr lang="en-US" sz="9600" dirty="0" err="1" smtClean="0">
                <a:solidFill>
                  <a:srgbClr val="92D050"/>
                </a:solidFill>
                <a:latin typeface="+mj-lt"/>
              </a:rPr>
              <a:t>hora</a:t>
            </a:r>
            <a:r>
              <a:rPr lang="en-US" sz="9600" dirty="0" smtClean="0">
                <a:solidFill>
                  <a:srgbClr val="92D050"/>
                </a:solidFill>
                <a:latin typeface="+mj-lt"/>
              </a:rPr>
              <a:t> </a:t>
            </a:r>
            <a:r>
              <a:rPr lang="en-US" sz="9600" dirty="0" err="1" smtClean="0">
                <a:solidFill>
                  <a:srgbClr val="92D050"/>
                </a:solidFill>
                <a:latin typeface="+mj-lt"/>
              </a:rPr>
              <a:t>es</a:t>
            </a:r>
            <a:r>
              <a:rPr lang="en-US" sz="9600" dirty="0" smtClean="0">
                <a:solidFill>
                  <a:srgbClr val="92D050"/>
                </a:solidFill>
                <a:latin typeface="+mj-lt"/>
              </a:rPr>
              <a:t>?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 descr="C:\Documents and Settings\jodyromine\Local Settings\Temporary Internet Files\Content.IE5\VHQCAJBY\MC9003656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352800"/>
            <a:ext cx="2286000" cy="2987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300" dirty="0" smtClean="0"/>
              <a:t>To add minutes:  </a:t>
            </a:r>
            <a:r>
              <a:rPr lang="en-US" sz="4300" dirty="0" smtClean="0">
                <a:solidFill>
                  <a:srgbClr val="92D050"/>
                </a:solidFill>
              </a:rPr>
              <a:t>y _____</a:t>
            </a:r>
          </a:p>
          <a:p>
            <a:pPr>
              <a:buNone/>
            </a:pPr>
            <a:r>
              <a:rPr lang="en-US" sz="4800" dirty="0" smtClean="0"/>
              <a:t>	</a:t>
            </a:r>
            <a:r>
              <a:rPr lang="en-US" sz="3900" dirty="0" smtClean="0"/>
              <a:t>-</a:t>
            </a:r>
            <a:r>
              <a:rPr lang="en-US" sz="3900" dirty="0" err="1" smtClean="0"/>
              <a:t>ej</a:t>
            </a:r>
            <a:r>
              <a:rPr lang="en-US" sz="3900" dirty="0" smtClean="0"/>
              <a:t>.- (2:05) Son </a:t>
            </a:r>
            <a:r>
              <a:rPr lang="en-US" sz="3900" dirty="0" err="1" smtClean="0"/>
              <a:t>las</a:t>
            </a:r>
            <a:r>
              <a:rPr lang="en-US" sz="3900" dirty="0" smtClean="0"/>
              <a:t> dos </a:t>
            </a:r>
            <a:r>
              <a:rPr lang="en-US" sz="3900" u="sng" dirty="0" smtClean="0">
                <a:solidFill>
                  <a:srgbClr val="92D050"/>
                </a:solidFill>
              </a:rPr>
              <a:t>y </a:t>
            </a:r>
            <a:r>
              <a:rPr lang="en-US" sz="3900" u="sng" dirty="0" err="1" smtClean="0">
                <a:solidFill>
                  <a:srgbClr val="92D050"/>
                </a:solidFill>
              </a:rPr>
              <a:t>cinco</a:t>
            </a:r>
            <a:endParaRPr lang="en-US" sz="3900" u="sng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en-US" sz="3900" dirty="0" smtClean="0"/>
              <a:t>	-</a:t>
            </a:r>
            <a:r>
              <a:rPr lang="en-US" sz="3900" dirty="0" err="1" smtClean="0"/>
              <a:t>ej</a:t>
            </a:r>
            <a:r>
              <a:rPr lang="en-US" sz="3900" dirty="0" smtClean="0"/>
              <a:t>.- (1:11) Es la </a:t>
            </a:r>
            <a:r>
              <a:rPr lang="en-US" sz="3900" dirty="0" err="1" smtClean="0"/>
              <a:t>una</a:t>
            </a:r>
            <a:r>
              <a:rPr lang="en-US" sz="3900" dirty="0" smtClean="0"/>
              <a:t> </a:t>
            </a:r>
            <a:r>
              <a:rPr lang="en-US" sz="3900" u="sng" dirty="0" smtClean="0">
                <a:solidFill>
                  <a:srgbClr val="92D050"/>
                </a:solidFill>
              </a:rPr>
              <a:t>y once</a:t>
            </a:r>
          </a:p>
          <a:p>
            <a:pPr>
              <a:buNone/>
            </a:pPr>
            <a:r>
              <a:rPr lang="en-US" sz="3900" dirty="0" smtClean="0"/>
              <a:t>	-</a:t>
            </a:r>
            <a:r>
              <a:rPr lang="en-US" sz="3900" dirty="0" err="1" smtClean="0"/>
              <a:t>ej</a:t>
            </a:r>
            <a:r>
              <a:rPr lang="en-US" sz="3900" dirty="0" smtClean="0"/>
              <a:t>.- (8:25) Son las </a:t>
            </a:r>
            <a:r>
              <a:rPr lang="en-US" sz="3900" dirty="0" err="1" smtClean="0"/>
              <a:t>ocho</a:t>
            </a:r>
            <a:r>
              <a:rPr lang="en-US" sz="3900" dirty="0" smtClean="0"/>
              <a:t> </a:t>
            </a:r>
            <a:r>
              <a:rPr lang="en-US" sz="3900" u="sng" dirty="0" smtClean="0">
                <a:solidFill>
                  <a:srgbClr val="92D050"/>
                </a:solidFill>
              </a:rPr>
              <a:t>y </a:t>
            </a:r>
            <a:r>
              <a:rPr lang="en-US" sz="3900" u="sng" dirty="0" err="1" smtClean="0">
                <a:solidFill>
                  <a:srgbClr val="92D050"/>
                </a:solidFill>
              </a:rPr>
              <a:t>veinticinco</a:t>
            </a:r>
            <a:r>
              <a:rPr lang="en-US" sz="3900" u="sng" dirty="0" smtClean="0">
                <a:solidFill>
                  <a:srgbClr val="92D050"/>
                </a:solidFill>
              </a:rPr>
              <a:t> </a:t>
            </a:r>
          </a:p>
          <a:p>
            <a:pPr>
              <a:buNone/>
            </a:pPr>
            <a:r>
              <a:rPr lang="en-US" sz="3900" dirty="0" smtClean="0">
                <a:solidFill>
                  <a:srgbClr val="92D050"/>
                </a:solidFill>
              </a:rPr>
              <a:t> </a:t>
            </a:r>
            <a:endParaRPr lang="en-US" sz="3900" u="sng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en-US" sz="4400" dirty="0" smtClean="0"/>
              <a:t> </a:t>
            </a:r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       </a:t>
            </a:r>
            <a:r>
              <a:rPr lang="en-US" sz="4900" dirty="0" smtClean="0"/>
              <a:t>It’s </a:t>
            </a:r>
            <a:r>
              <a:rPr lang="en-US" sz="4900" dirty="0" smtClean="0">
                <a:latin typeface="+mn-lt"/>
              </a:rPr>
              <a:t>1:00		   It’s 2:00 – 12:00</a:t>
            </a:r>
            <a:br>
              <a:rPr lang="en-US" sz="4900" dirty="0" smtClean="0">
                <a:latin typeface="+mn-lt"/>
              </a:rPr>
            </a:br>
            <a:r>
              <a:rPr lang="en-US" sz="4900" dirty="0" smtClean="0">
                <a:latin typeface="+mn-lt"/>
              </a:rPr>
              <a:t>   </a:t>
            </a:r>
            <a:r>
              <a:rPr lang="en-US" sz="4900" dirty="0" smtClean="0">
                <a:solidFill>
                  <a:schemeClr val="bg1"/>
                </a:solidFill>
                <a:latin typeface="+mn-lt"/>
              </a:rPr>
              <a:t>Es la </a:t>
            </a:r>
            <a:r>
              <a:rPr lang="en-US" sz="4900" dirty="0" err="1" smtClean="0">
                <a:solidFill>
                  <a:schemeClr val="bg1"/>
                </a:solidFill>
                <a:latin typeface="+mn-lt"/>
              </a:rPr>
              <a:t>una</a:t>
            </a:r>
            <a:r>
              <a:rPr lang="en-US" sz="4900" dirty="0" smtClean="0">
                <a:solidFill>
                  <a:schemeClr val="bg1"/>
                </a:solidFill>
                <a:latin typeface="+mn-lt"/>
              </a:rPr>
              <a:t>		Son </a:t>
            </a:r>
            <a:r>
              <a:rPr lang="en-US" sz="4900" dirty="0" err="1" smtClean="0">
                <a:solidFill>
                  <a:schemeClr val="bg1"/>
                </a:solidFill>
                <a:latin typeface="+mn-lt"/>
              </a:rPr>
              <a:t>las</a:t>
            </a:r>
            <a:r>
              <a:rPr lang="en-US" sz="4900" dirty="0" smtClean="0">
                <a:solidFill>
                  <a:schemeClr val="bg1"/>
                </a:solidFill>
                <a:latin typeface="+mn-lt"/>
              </a:rPr>
              <a:t> (dos-</a:t>
            </a:r>
            <a:r>
              <a:rPr lang="en-US" sz="4900" dirty="0" err="1" smtClean="0">
                <a:solidFill>
                  <a:schemeClr val="bg1"/>
                </a:solidFill>
                <a:latin typeface="+mn-lt"/>
              </a:rPr>
              <a:t>doce</a:t>
            </a:r>
            <a:r>
              <a:rPr lang="en-US" sz="4900" dirty="0" smtClean="0">
                <a:solidFill>
                  <a:schemeClr val="bg1"/>
                </a:solidFill>
                <a:latin typeface="+mn-lt"/>
              </a:rPr>
              <a:t>)</a:t>
            </a:r>
            <a:endParaRPr lang="en-US" sz="49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572000"/>
          </a:xfrm>
        </p:spPr>
        <p:txBody>
          <a:bodyPr/>
          <a:lstStyle/>
          <a:p>
            <a:pPr>
              <a:buNone/>
            </a:pPr>
            <a:r>
              <a:rPr lang="en-US" sz="4000" dirty="0" smtClean="0"/>
              <a:t>To say “quarter  after (__:15)”:  </a:t>
            </a:r>
            <a:r>
              <a:rPr lang="en-US" sz="4000" dirty="0" smtClean="0">
                <a:solidFill>
                  <a:srgbClr val="92D050"/>
                </a:solidFill>
              </a:rPr>
              <a:t>y </a:t>
            </a:r>
            <a:r>
              <a:rPr lang="en-US" sz="4000" dirty="0" err="1" smtClean="0">
                <a:solidFill>
                  <a:srgbClr val="92D050"/>
                </a:solidFill>
              </a:rPr>
              <a:t>cuarto</a:t>
            </a:r>
            <a:endParaRPr lang="en-US" sz="4000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3600" dirty="0" smtClean="0"/>
              <a:t>-</a:t>
            </a:r>
            <a:r>
              <a:rPr lang="en-US" sz="3600" dirty="0" err="1" smtClean="0"/>
              <a:t>ej</a:t>
            </a:r>
            <a:r>
              <a:rPr lang="en-US" sz="3600" dirty="0" smtClean="0"/>
              <a:t>.- (7:15) Son </a:t>
            </a:r>
            <a:r>
              <a:rPr lang="en-US" sz="3600" dirty="0" err="1" smtClean="0"/>
              <a:t>las</a:t>
            </a:r>
            <a:r>
              <a:rPr lang="en-US" sz="3600" dirty="0" smtClean="0"/>
              <a:t> </a:t>
            </a:r>
            <a:r>
              <a:rPr lang="en-US" sz="3600" dirty="0" err="1" smtClean="0"/>
              <a:t>siete</a:t>
            </a:r>
            <a:r>
              <a:rPr lang="en-US" sz="3600" dirty="0" smtClean="0"/>
              <a:t> </a:t>
            </a:r>
            <a:r>
              <a:rPr lang="en-US" sz="3600" u="sng" dirty="0" smtClean="0">
                <a:solidFill>
                  <a:srgbClr val="92D050"/>
                </a:solidFill>
              </a:rPr>
              <a:t>y </a:t>
            </a:r>
            <a:r>
              <a:rPr lang="en-US" sz="3600" u="sng" dirty="0" err="1" smtClean="0">
                <a:solidFill>
                  <a:srgbClr val="92D050"/>
                </a:solidFill>
              </a:rPr>
              <a:t>cuarto</a:t>
            </a:r>
            <a:endParaRPr lang="en-US" sz="3600" u="sng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en-US" sz="3600" dirty="0" smtClean="0"/>
              <a:t>	-</a:t>
            </a:r>
            <a:r>
              <a:rPr lang="en-US" sz="3600" dirty="0" err="1" smtClean="0"/>
              <a:t>ej</a:t>
            </a:r>
            <a:r>
              <a:rPr lang="en-US" sz="3600" dirty="0" smtClean="0"/>
              <a:t>.- (4:15) Son </a:t>
            </a:r>
            <a:r>
              <a:rPr lang="en-US" sz="3600" dirty="0" err="1" smtClean="0"/>
              <a:t>las</a:t>
            </a:r>
            <a:r>
              <a:rPr lang="en-US" sz="3600" dirty="0" smtClean="0"/>
              <a:t> </a:t>
            </a:r>
            <a:r>
              <a:rPr lang="en-US" sz="3600" dirty="0" err="1" smtClean="0"/>
              <a:t>cuatro</a:t>
            </a:r>
            <a:r>
              <a:rPr lang="en-US" sz="3600" dirty="0" smtClean="0"/>
              <a:t> </a:t>
            </a:r>
            <a:r>
              <a:rPr lang="en-US" sz="3600" u="sng" dirty="0" smtClean="0">
                <a:solidFill>
                  <a:srgbClr val="92D050"/>
                </a:solidFill>
              </a:rPr>
              <a:t>y </a:t>
            </a:r>
            <a:r>
              <a:rPr lang="en-US" sz="3600" u="sng" dirty="0" err="1" smtClean="0">
                <a:solidFill>
                  <a:srgbClr val="92D050"/>
                </a:solidFill>
              </a:rPr>
              <a:t>cuarto</a:t>
            </a:r>
            <a:endParaRPr lang="en-US" sz="3600" u="sng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000" dirty="0" smtClean="0"/>
              <a:t>To say “half past (__:30)”: </a:t>
            </a:r>
            <a:r>
              <a:rPr lang="en-US" sz="4000" u="sng" dirty="0" smtClean="0">
                <a:solidFill>
                  <a:srgbClr val="92D050"/>
                </a:solidFill>
              </a:rPr>
              <a:t>y media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3600" dirty="0" smtClean="0"/>
              <a:t>-</a:t>
            </a:r>
            <a:r>
              <a:rPr lang="en-US" sz="3600" dirty="0" err="1" smtClean="0"/>
              <a:t>ej</a:t>
            </a:r>
            <a:r>
              <a:rPr lang="en-US" sz="3600" dirty="0" smtClean="0"/>
              <a:t>.- (3:30) Son </a:t>
            </a:r>
            <a:r>
              <a:rPr lang="en-US" sz="3600" dirty="0" err="1" smtClean="0"/>
              <a:t>las</a:t>
            </a:r>
            <a:r>
              <a:rPr lang="en-US" sz="3600" dirty="0" smtClean="0"/>
              <a:t> </a:t>
            </a:r>
            <a:r>
              <a:rPr lang="en-US" sz="3600" dirty="0" err="1" smtClean="0"/>
              <a:t>tres</a:t>
            </a:r>
            <a:r>
              <a:rPr lang="en-US" sz="3600" dirty="0" smtClean="0"/>
              <a:t> </a:t>
            </a:r>
            <a:r>
              <a:rPr lang="en-US" sz="3600" u="sng" dirty="0" smtClean="0">
                <a:solidFill>
                  <a:srgbClr val="92D050"/>
                </a:solidFill>
              </a:rPr>
              <a:t>y media</a:t>
            </a:r>
          </a:p>
          <a:p>
            <a:pPr>
              <a:buNone/>
            </a:pPr>
            <a:r>
              <a:rPr lang="en-US" sz="3600" dirty="0" smtClean="0"/>
              <a:t>	-</a:t>
            </a:r>
            <a:r>
              <a:rPr lang="en-US" sz="3600" dirty="0" err="1" smtClean="0"/>
              <a:t>ej</a:t>
            </a:r>
            <a:r>
              <a:rPr lang="en-US" sz="3600" dirty="0" smtClean="0"/>
              <a:t>.- (12:30) Son </a:t>
            </a:r>
            <a:r>
              <a:rPr lang="en-US" sz="3600" dirty="0" err="1" smtClean="0"/>
              <a:t>las</a:t>
            </a:r>
            <a:r>
              <a:rPr lang="en-US" sz="3600" dirty="0" smtClean="0"/>
              <a:t> </a:t>
            </a:r>
            <a:r>
              <a:rPr lang="en-US" sz="3600" dirty="0" err="1" smtClean="0"/>
              <a:t>doce</a:t>
            </a:r>
            <a:r>
              <a:rPr lang="en-US" sz="3600" dirty="0" smtClean="0"/>
              <a:t> </a:t>
            </a:r>
            <a:r>
              <a:rPr lang="en-US" sz="3600" u="sng" dirty="0" smtClean="0">
                <a:solidFill>
                  <a:srgbClr val="92D050"/>
                </a:solidFill>
              </a:rPr>
              <a:t>y media</a:t>
            </a:r>
            <a:endParaRPr lang="en-US" sz="3600" u="sng" dirty="0">
              <a:solidFill>
                <a:srgbClr val="92D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        </a:t>
            </a:r>
            <a:r>
              <a:rPr lang="en-US" sz="4900" dirty="0" smtClean="0"/>
              <a:t>It’s</a:t>
            </a:r>
            <a:r>
              <a:rPr lang="en-US" sz="4400" dirty="0" smtClean="0"/>
              <a:t> </a:t>
            </a:r>
            <a:r>
              <a:rPr lang="en-US" sz="4900" dirty="0" smtClean="0"/>
              <a:t>1:00		   It’s 2:00 – 12:00</a:t>
            </a:r>
            <a:br>
              <a:rPr lang="en-US" sz="4900" dirty="0" smtClean="0"/>
            </a:br>
            <a:r>
              <a:rPr lang="en-US" sz="4900" dirty="0" smtClean="0"/>
              <a:t>   </a:t>
            </a:r>
            <a:r>
              <a:rPr lang="en-US" sz="4900" dirty="0" smtClean="0">
                <a:solidFill>
                  <a:schemeClr val="bg1"/>
                </a:solidFill>
              </a:rPr>
              <a:t>Es la una		Son las (dos-doce)</a:t>
            </a:r>
            <a:endParaRPr lang="en-US" sz="4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en-US" sz="4000" dirty="0" smtClean="0"/>
              <a:t>To subtract minutes:  </a:t>
            </a:r>
            <a:r>
              <a:rPr lang="en-US" sz="4000" dirty="0" err="1" smtClean="0">
                <a:solidFill>
                  <a:srgbClr val="92D050"/>
                </a:solidFill>
              </a:rPr>
              <a:t>menos</a:t>
            </a:r>
            <a:r>
              <a:rPr lang="en-US" sz="4000" dirty="0" smtClean="0">
                <a:solidFill>
                  <a:srgbClr val="92D050"/>
                </a:solidFill>
              </a:rPr>
              <a:t> _____</a:t>
            </a:r>
          </a:p>
          <a:p>
            <a:pPr>
              <a:buNone/>
            </a:pPr>
            <a:r>
              <a:rPr lang="en-US" sz="2400" dirty="0" smtClean="0"/>
              <a:t>*When subtracting minutes, round up to the next hour, use </a:t>
            </a:r>
            <a:r>
              <a:rPr lang="en-US" sz="2400" dirty="0" err="1" smtClean="0"/>
              <a:t>menos</a:t>
            </a:r>
            <a:r>
              <a:rPr lang="en-US" sz="2400" dirty="0" smtClean="0"/>
              <a:t>, and then say how many minutes are remaining until that hour.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3600" dirty="0" smtClean="0"/>
              <a:t>-</a:t>
            </a:r>
            <a:r>
              <a:rPr lang="en-US" sz="3600" dirty="0" err="1" smtClean="0"/>
              <a:t>ej</a:t>
            </a:r>
            <a:r>
              <a:rPr lang="en-US" sz="3600" dirty="0" smtClean="0"/>
              <a:t>.- (10:50) Son </a:t>
            </a:r>
            <a:r>
              <a:rPr lang="en-US" sz="3600" dirty="0" err="1" smtClean="0"/>
              <a:t>las</a:t>
            </a:r>
            <a:r>
              <a:rPr lang="en-US" sz="3600" dirty="0" smtClean="0"/>
              <a:t> </a:t>
            </a:r>
            <a:r>
              <a:rPr lang="en-US" sz="3600" u="sng" dirty="0" smtClean="0">
                <a:solidFill>
                  <a:srgbClr val="92D050"/>
                </a:solidFill>
              </a:rPr>
              <a:t>once </a:t>
            </a:r>
            <a:r>
              <a:rPr lang="en-US" sz="3600" u="sng" dirty="0" err="1" smtClean="0">
                <a:solidFill>
                  <a:srgbClr val="92D050"/>
                </a:solidFill>
              </a:rPr>
              <a:t>menos</a:t>
            </a:r>
            <a:r>
              <a:rPr lang="en-US" sz="3600" u="sng" dirty="0" smtClean="0">
                <a:solidFill>
                  <a:srgbClr val="92D050"/>
                </a:solidFill>
              </a:rPr>
              <a:t> </a:t>
            </a:r>
            <a:r>
              <a:rPr lang="en-US" sz="3600" u="sng" dirty="0" err="1" smtClean="0">
                <a:solidFill>
                  <a:srgbClr val="92D050"/>
                </a:solidFill>
              </a:rPr>
              <a:t>diez</a:t>
            </a:r>
            <a:endParaRPr lang="en-US" sz="3600" u="sng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en-US" sz="3600" dirty="0" smtClean="0"/>
              <a:t>	-</a:t>
            </a:r>
            <a:r>
              <a:rPr lang="en-US" sz="3600" dirty="0" err="1" smtClean="0"/>
              <a:t>ej</a:t>
            </a:r>
            <a:r>
              <a:rPr lang="en-US" sz="3600" dirty="0" smtClean="0"/>
              <a:t>.- (6:40) Son </a:t>
            </a:r>
            <a:r>
              <a:rPr lang="en-US" sz="3600" dirty="0" err="1" smtClean="0"/>
              <a:t>las</a:t>
            </a:r>
            <a:r>
              <a:rPr lang="en-US" sz="3600" dirty="0" smtClean="0"/>
              <a:t> </a:t>
            </a:r>
            <a:r>
              <a:rPr lang="en-US" sz="3600" u="sng" dirty="0" err="1" smtClean="0">
                <a:solidFill>
                  <a:srgbClr val="92D050"/>
                </a:solidFill>
              </a:rPr>
              <a:t>siete</a:t>
            </a:r>
            <a:r>
              <a:rPr lang="en-US" sz="3600" u="sng" dirty="0" smtClean="0">
                <a:solidFill>
                  <a:srgbClr val="92D050"/>
                </a:solidFill>
              </a:rPr>
              <a:t> </a:t>
            </a:r>
            <a:r>
              <a:rPr lang="en-US" sz="3600" u="sng" dirty="0" err="1" smtClean="0">
                <a:solidFill>
                  <a:srgbClr val="92D050"/>
                </a:solidFill>
              </a:rPr>
              <a:t>menos</a:t>
            </a:r>
            <a:r>
              <a:rPr lang="en-US" sz="3600" u="sng" dirty="0" smtClean="0">
                <a:solidFill>
                  <a:srgbClr val="92D050"/>
                </a:solidFill>
              </a:rPr>
              <a:t> </a:t>
            </a:r>
            <a:r>
              <a:rPr lang="en-US" sz="3600" u="sng" dirty="0" err="1" smtClean="0">
                <a:solidFill>
                  <a:srgbClr val="92D050"/>
                </a:solidFill>
              </a:rPr>
              <a:t>veinte</a:t>
            </a:r>
            <a:endParaRPr lang="en-US" sz="3600" u="sng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en-US" sz="3600" dirty="0" smtClean="0"/>
              <a:t>	-</a:t>
            </a:r>
            <a:r>
              <a:rPr lang="en-US" sz="3600" dirty="0" err="1" smtClean="0"/>
              <a:t>ej</a:t>
            </a:r>
            <a:r>
              <a:rPr lang="en-US" sz="3600" dirty="0" smtClean="0"/>
              <a:t>.- (1:55) Son </a:t>
            </a:r>
            <a:r>
              <a:rPr lang="en-US" sz="3600" dirty="0" err="1" smtClean="0"/>
              <a:t>las</a:t>
            </a:r>
            <a:r>
              <a:rPr lang="en-US" sz="3600" dirty="0" smtClean="0"/>
              <a:t> </a:t>
            </a:r>
            <a:r>
              <a:rPr lang="en-US" sz="3600" u="sng" dirty="0" smtClean="0">
                <a:solidFill>
                  <a:srgbClr val="92D050"/>
                </a:solidFill>
              </a:rPr>
              <a:t>dos </a:t>
            </a:r>
            <a:r>
              <a:rPr lang="en-US" sz="3600" u="sng" dirty="0" err="1" smtClean="0">
                <a:solidFill>
                  <a:srgbClr val="92D050"/>
                </a:solidFill>
              </a:rPr>
              <a:t>menos</a:t>
            </a:r>
            <a:r>
              <a:rPr lang="en-US" sz="3600" u="sng" dirty="0" smtClean="0">
                <a:solidFill>
                  <a:srgbClr val="92D050"/>
                </a:solidFill>
              </a:rPr>
              <a:t> </a:t>
            </a:r>
            <a:r>
              <a:rPr lang="en-US" sz="3600" u="sng" dirty="0" err="1" smtClean="0">
                <a:solidFill>
                  <a:srgbClr val="92D050"/>
                </a:solidFill>
              </a:rPr>
              <a:t>cinco</a:t>
            </a:r>
            <a:endParaRPr lang="en-US" sz="3600" u="sng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en-US" sz="3600" dirty="0" smtClean="0"/>
              <a:t>	-</a:t>
            </a:r>
            <a:r>
              <a:rPr lang="en-US" sz="3600" dirty="0" err="1" smtClean="0"/>
              <a:t>ej</a:t>
            </a:r>
            <a:r>
              <a:rPr lang="en-US" sz="3600" dirty="0" smtClean="0"/>
              <a:t>.- (12:57) Es la </a:t>
            </a:r>
            <a:r>
              <a:rPr lang="en-US" sz="3600" u="sng" dirty="0" err="1" smtClean="0">
                <a:solidFill>
                  <a:srgbClr val="92D050"/>
                </a:solidFill>
              </a:rPr>
              <a:t>una</a:t>
            </a:r>
            <a:r>
              <a:rPr lang="en-US" sz="3600" u="sng" dirty="0" smtClean="0">
                <a:solidFill>
                  <a:srgbClr val="92D050"/>
                </a:solidFill>
              </a:rPr>
              <a:t> </a:t>
            </a:r>
            <a:r>
              <a:rPr lang="en-US" sz="3600" u="sng" dirty="0" err="1" smtClean="0">
                <a:solidFill>
                  <a:srgbClr val="92D050"/>
                </a:solidFill>
              </a:rPr>
              <a:t>menos</a:t>
            </a:r>
            <a:r>
              <a:rPr lang="en-US" sz="3600" u="sng" dirty="0" smtClean="0">
                <a:solidFill>
                  <a:srgbClr val="92D050"/>
                </a:solidFill>
              </a:rPr>
              <a:t> </a:t>
            </a:r>
            <a:r>
              <a:rPr lang="en-US" sz="3600" u="sng" dirty="0" err="1" smtClean="0">
                <a:solidFill>
                  <a:srgbClr val="92D050"/>
                </a:solidFill>
              </a:rPr>
              <a:t>tres</a:t>
            </a:r>
            <a:endParaRPr lang="en-US" sz="3600" u="sng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              </a:t>
            </a:r>
            <a:r>
              <a:rPr lang="en-US" sz="4900" dirty="0" smtClean="0"/>
              <a:t>1:00		             2:00 – 12:00</a:t>
            </a:r>
            <a:br>
              <a:rPr lang="en-US" sz="4900" dirty="0" smtClean="0"/>
            </a:br>
            <a:r>
              <a:rPr lang="en-US" sz="4900" dirty="0" smtClean="0"/>
              <a:t>   </a:t>
            </a:r>
            <a:r>
              <a:rPr lang="en-US" sz="4900" dirty="0" smtClean="0">
                <a:solidFill>
                  <a:schemeClr val="bg1"/>
                </a:solidFill>
              </a:rPr>
              <a:t>Es la </a:t>
            </a:r>
            <a:r>
              <a:rPr lang="en-US" sz="4900" dirty="0" err="1" smtClean="0">
                <a:solidFill>
                  <a:schemeClr val="bg1"/>
                </a:solidFill>
              </a:rPr>
              <a:t>una</a:t>
            </a:r>
            <a:r>
              <a:rPr lang="en-US" sz="4900" dirty="0" smtClean="0">
                <a:solidFill>
                  <a:schemeClr val="bg1"/>
                </a:solidFill>
              </a:rPr>
              <a:t>		Son </a:t>
            </a:r>
            <a:r>
              <a:rPr lang="en-US" sz="4900" dirty="0" err="1" smtClean="0">
                <a:solidFill>
                  <a:schemeClr val="bg1"/>
                </a:solidFill>
              </a:rPr>
              <a:t>las</a:t>
            </a:r>
            <a:r>
              <a:rPr lang="en-US" sz="4900" dirty="0" smtClean="0">
                <a:solidFill>
                  <a:schemeClr val="bg1"/>
                </a:solidFill>
              </a:rPr>
              <a:t> (dos-</a:t>
            </a:r>
            <a:r>
              <a:rPr lang="en-US" sz="4900" dirty="0" err="1" smtClean="0">
                <a:solidFill>
                  <a:schemeClr val="bg1"/>
                </a:solidFill>
              </a:rPr>
              <a:t>doce</a:t>
            </a:r>
            <a:r>
              <a:rPr lang="en-US" sz="4900" dirty="0" smtClean="0">
                <a:solidFill>
                  <a:schemeClr val="bg1"/>
                </a:solidFill>
              </a:rPr>
              <a:t>)</a:t>
            </a:r>
            <a:endParaRPr lang="en-US" sz="4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en-US" sz="4000" dirty="0" smtClean="0"/>
              <a:t>To say “quarter  to (__:45)”:  </a:t>
            </a:r>
            <a:r>
              <a:rPr lang="en-US" sz="4000" dirty="0" err="1" smtClean="0">
                <a:solidFill>
                  <a:srgbClr val="92D050"/>
                </a:solidFill>
              </a:rPr>
              <a:t>menos</a:t>
            </a:r>
            <a:r>
              <a:rPr lang="en-US" sz="4000" dirty="0" smtClean="0">
                <a:solidFill>
                  <a:srgbClr val="92D050"/>
                </a:solidFill>
              </a:rPr>
              <a:t> </a:t>
            </a:r>
            <a:r>
              <a:rPr lang="en-US" sz="4000" dirty="0" err="1" smtClean="0">
                <a:solidFill>
                  <a:srgbClr val="92D050"/>
                </a:solidFill>
              </a:rPr>
              <a:t>cuarto</a:t>
            </a:r>
            <a:endParaRPr lang="en-US" sz="4000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en-US" sz="2400" dirty="0" smtClean="0"/>
              <a:t>*Round up to the next hour, use </a:t>
            </a:r>
            <a:r>
              <a:rPr lang="en-US" sz="2400" dirty="0" err="1" smtClean="0"/>
              <a:t>menos</a:t>
            </a:r>
            <a:r>
              <a:rPr lang="en-US" sz="2400" dirty="0" smtClean="0"/>
              <a:t>, and then say </a:t>
            </a:r>
            <a:r>
              <a:rPr lang="en-US" sz="2400" dirty="0" err="1" smtClean="0"/>
              <a:t>cuarto</a:t>
            </a:r>
            <a:r>
              <a:rPr lang="en-US" sz="2400" dirty="0" smtClean="0"/>
              <a:t>.</a:t>
            </a:r>
            <a:endParaRPr lang="en-US" sz="2400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3600" dirty="0" smtClean="0"/>
              <a:t>-</a:t>
            </a:r>
            <a:r>
              <a:rPr lang="en-US" sz="3600" dirty="0" err="1" smtClean="0"/>
              <a:t>ej</a:t>
            </a:r>
            <a:r>
              <a:rPr lang="en-US" sz="3600" dirty="0" smtClean="0"/>
              <a:t>.- (8:45) Son </a:t>
            </a:r>
            <a:r>
              <a:rPr lang="en-US" sz="3600" dirty="0" err="1" smtClean="0"/>
              <a:t>las</a:t>
            </a:r>
            <a:r>
              <a:rPr lang="en-US" sz="3600" dirty="0" smtClean="0"/>
              <a:t> </a:t>
            </a:r>
            <a:r>
              <a:rPr lang="en-US" sz="3600" dirty="0" err="1" smtClean="0"/>
              <a:t>nueve</a:t>
            </a:r>
            <a:r>
              <a:rPr lang="en-US" sz="3600" dirty="0" smtClean="0"/>
              <a:t> </a:t>
            </a:r>
            <a:r>
              <a:rPr lang="en-US" sz="3600" u="sng" dirty="0" err="1" smtClean="0">
                <a:solidFill>
                  <a:srgbClr val="92D050"/>
                </a:solidFill>
              </a:rPr>
              <a:t>menos</a:t>
            </a:r>
            <a:r>
              <a:rPr lang="en-US" sz="3600" u="sng" dirty="0" smtClean="0">
                <a:solidFill>
                  <a:srgbClr val="92D050"/>
                </a:solidFill>
              </a:rPr>
              <a:t> </a:t>
            </a:r>
            <a:r>
              <a:rPr lang="en-US" sz="3600" u="sng" dirty="0" err="1" smtClean="0">
                <a:solidFill>
                  <a:srgbClr val="92D050"/>
                </a:solidFill>
              </a:rPr>
              <a:t>cuarto</a:t>
            </a:r>
            <a:endParaRPr lang="en-US" sz="3600" u="sng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en-US" sz="3600" dirty="0" smtClean="0"/>
              <a:t>	-</a:t>
            </a:r>
            <a:r>
              <a:rPr lang="en-US" sz="3600" dirty="0" err="1" smtClean="0"/>
              <a:t>ej</a:t>
            </a:r>
            <a:r>
              <a:rPr lang="en-US" sz="3600" dirty="0" smtClean="0"/>
              <a:t>.- (5:45) Son </a:t>
            </a:r>
            <a:r>
              <a:rPr lang="en-US" sz="3600" dirty="0" err="1" smtClean="0"/>
              <a:t>las</a:t>
            </a:r>
            <a:r>
              <a:rPr lang="en-US" sz="3600" dirty="0" smtClean="0"/>
              <a:t> </a:t>
            </a:r>
            <a:r>
              <a:rPr lang="en-US" sz="3600" dirty="0" err="1" smtClean="0"/>
              <a:t>seis</a:t>
            </a:r>
            <a:r>
              <a:rPr lang="en-US" sz="3600" dirty="0" smtClean="0"/>
              <a:t> </a:t>
            </a:r>
            <a:r>
              <a:rPr lang="en-US" sz="3600" u="sng" dirty="0" err="1" smtClean="0">
                <a:solidFill>
                  <a:srgbClr val="92D050"/>
                </a:solidFill>
              </a:rPr>
              <a:t>menos</a:t>
            </a:r>
            <a:r>
              <a:rPr lang="en-US" sz="3600" u="sng" dirty="0" smtClean="0">
                <a:solidFill>
                  <a:srgbClr val="92D050"/>
                </a:solidFill>
              </a:rPr>
              <a:t> </a:t>
            </a:r>
            <a:r>
              <a:rPr lang="en-US" sz="3600" u="sng" dirty="0" err="1" smtClean="0">
                <a:solidFill>
                  <a:srgbClr val="92D050"/>
                </a:solidFill>
              </a:rPr>
              <a:t>cuarto</a:t>
            </a:r>
            <a:endParaRPr lang="en-US" sz="3600" u="sng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en-US" sz="3600" dirty="0" smtClean="0"/>
              <a:t>	-</a:t>
            </a:r>
            <a:r>
              <a:rPr lang="en-US" sz="3600" dirty="0" err="1" smtClean="0"/>
              <a:t>ej</a:t>
            </a:r>
            <a:r>
              <a:rPr lang="en-US" sz="3600" dirty="0" smtClean="0"/>
              <a:t>.- (12:45) Es la </a:t>
            </a:r>
            <a:r>
              <a:rPr lang="en-US" sz="3600" dirty="0" err="1" smtClean="0"/>
              <a:t>una</a:t>
            </a:r>
            <a:r>
              <a:rPr lang="en-US" sz="3600" dirty="0" smtClean="0"/>
              <a:t> </a:t>
            </a:r>
            <a:r>
              <a:rPr lang="en-US" sz="3600" u="sng" dirty="0" err="1" smtClean="0">
                <a:solidFill>
                  <a:srgbClr val="92D050"/>
                </a:solidFill>
              </a:rPr>
              <a:t>menos</a:t>
            </a:r>
            <a:r>
              <a:rPr lang="en-US" sz="3600" u="sng" dirty="0" smtClean="0">
                <a:solidFill>
                  <a:srgbClr val="92D050"/>
                </a:solidFill>
              </a:rPr>
              <a:t> </a:t>
            </a:r>
            <a:r>
              <a:rPr lang="en-US" sz="3600" u="sng" dirty="0" err="1" smtClean="0">
                <a:solidFill>
                  <a:srgbClr val="92D050"/>
                </a:solidFill>
              </a:rPr>
              <a:t>cuarto</a:t>
            </a:r>
            <a:endParaRPr lang="en-US" sz="3600" u="sng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              </a:t>
            </a:r>
            <a:r>
              <a:rPr lang="en-US" sz="4900" dirty="0" smtClean="0"/>
              <a:t>1:00		             2:00 – 12:00</a:t>
            </a:r>
            <a:br>
              <a:rPr lang="en-US" sz="4900" dirty="0" smtClean="0"/>
            </a:br>
            <a:r>
              <a:rPr lang="en-US" sz="4900" dirty="0" smtClean="0"/>
              <a:t>   </a:t>
            </a:r>
            <a:r>
              <a:rPr lang="en-US" sz="4900" dirty="0" smtClean="0">
                <a:solidFill>
                  <a:schemeClr val="bg1"/>
                </a:solidFill>
              </a:rPr>
              <a:t>Es la </a:t>
            </a:r>
            <a:r>
              <a:rPr lang="en-US" sz="4900" dirty="0" err="1" smtClean="0">
                <a:solidFill>
                  <a:schemeClr val="bg1"/>
                </a:solidFill>
              </a:rPr>
              <a:t>una</a:t>
            </a:r>
            <a:r>
              <a:rPr lang="en-US" sz="4900" dirty="0" smtClean="0">
                <a:solidFill>
                  <a:schemeClr val="bg1"/>
                </a:solidFill>
              </a:rPr>
              <a:t>		Son </a:t>
            </a:r>
            <a:r>
              <a:rPr lang="en-US" sz="4900" dirty="0" err="1" smtClean="0">
                <a:solidFill>
                  <a:schemeClr val="bg1"/>
                </a:solidFill>
              </a:rPr>
              <a:t>las</a:t>
            </a:r>
            <a:r>
              <a:rPr lang="en-US" sz="4900" dirty="0" smtClean="0">
                <a:solidFill>
                  <a:schemeClr val="bg1"/>
                </a:solidFill>
              </a:rPr>
              <a:t> (dos-</a:t>
            </a:r>
            <a:r>
              <a:rPr lang="en-US" sz="4900" dirty="0" err="1" smtClean="0">
                <a:solidFill>
                  <a:schemeClr val="bg1"/>
                </a:solidFill>
              </a:rPr>
              <a:t>doce</a:t>
            </a:r>
            <a:r>
              <a:rPr lang="en-US" sz="4900" dirty="0" smtClean="0">
                <a:solidFill>
                  <a:schemeClr val="bg1"/>
                </a:solidFill>
              </a:rPr>
              <a:t>)</a:t>
            </a:r>
            <a:endParaRPr lang="en-US" sz="4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52600"/>
            <a:ext cx="8610600" cy="4876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4400" dirty="0" smtClean="0">
                <a:solidFill>
                  <a:srgbClr val="92D050"/>
                </a:solidFill>
              </a:rPr>
              <a:t>Option A or B</a:t>
            </a:r>
          </a:p>
          <a:p>
            <a:pPr>
              <a:buNone/>
            </a:pPr>
            <a:r>
              <a:rPr lang="en-US" sz="3900" dirty="0" smtClean="0"/>
              <a:t>7:50:		A – Son las </a:t>
            </a:r>
            <a:r>
              <a:rPr lang="en-US" sz="3900" dirty="0" err="1" smtClean="0"/>
              <a:t>siete</a:t>
            </a:r>
            <a:r>
              <a:rPr lang="en-US" sz="3900" dirty="0" smtClean="0"/>
              <a:t> y </a:t>
            </a:r>
            <a:r>
              <a:rPr lang="en-US" sz="3900" dirty="0" err="1" smtClean="0"/>
              <a:t>cincuenta</a:t>
            </a:r>
            <a:endParaRPr lang="en-US" sz="3900" dirty="0" smtClean="0"/>
          </a:p>
          <a:p>
            <a:pPr>
              <a:buNone/>
            </a:pPr>
            <a:r>
              <a:rPr lang="en-US" sz="3900" dirty="0" smtClean="0"/>
              <a:t>  			B – Son </a:t>
            </a:r>
            <a:r>
              <a:rPr lang="en-US" sz="3900" dirty="0" err="1" smtClean="0"/>
              <a:t>las</a:t>
            </a:r>
            <a:r>
              <a:rPr lang="en-US" sz="3900" dirty="0" smtClean="0"/>
              <a:t> </a:t>
            </a:r>
            <a:r>
              <a:rPr lang="en-US" sz="3900" dirty="0" err="1" smtClean="0"/>
              <a:t>ocho</a:t>
            </a:r>
            <a:r>
              <a:rPr lang="en-US" sz="3900" dirty="0" smtClean="0"/>
              <a:t> </a:t>
            </a:r>
            <a:r>
              <a:rPr lang="en-US" sz="3900" dirty="0" err="1" smtClean="0"/>
              <a:t>menos</a:t>
            </a:r>
            <a:r>
              <a:rPr lang="en-US" sz="3900" dirty="0" smtClean="0"/>
              <a:t> </a:t>
            </a:r>
            <a:r>
              <a:rPr lang="en-US" sz="3900" dirty="0" err="1" smtClean="0"/>
              <a:t>diez</a:t>
            </a:r>
            <a:endParaRPr lang="en-US" sz="3900" dirty="0" smtClean="0"/>
          </a:p>
          <a:p>
            <a:pPr>
              <a:buNone/>
            </a:pPr>
            <a:endParaRPr lang="en-US" sz="3900" dirty="0" smtClean="0"/>
          </a:p>
          <a:p>
            <a:pPr>
              <a:buNone/>
            </a:pPr>
            <a:r>
              <a:rPr lang="en-US" sz="3900" dirty="0" smtClean="0"/>
              <a:t>3:45:		A – Son </a:t>
            </a:r>
            <a:r>
              <a:rPr lang="en-US" sz="3900" dirty="0" err="1" smtClean="0"/>
              <a:t>las</a:t>
            </a:r>
            <a:r>
              <a:rPr lang="en-US" sz="3900" dirty="0" smtClean="0"/>
              <a:t> </a:t>
            </a:r>
            <a:r>
              <a:rPr lang="en-US" sz="3900" dirty="0" err="1" smtClean="0"/>
              <a:t>tres</a:t>
            </a:r>
            <a:r>
              <a:rPr lang="en-US" sz="3900" dirty="0" smtClean="0"/>
              <a:t> y </a:t>
            </a:r>
            <a:r>
              <a:rPr lang="en-US" sz="3900" dirty="0" err="1" smtClean="0"/>
              <a:t>cuarenta</a:t>
            </a:r>
            <a:r>
              <a:rPr lang="en-US" sz="3900" dirty="0" smtClean="0"/>
              <a:t> y </a:t>
            </a:r>
            <a:r>
              <a:rPr lang="en-US" sz="3900" dirty="0" err="1" smtClean="0"/>
              <a:t>cinco</a:t>
            </a:r>
            <a:endParaRPr lang="en-US" sz="3900" dirty="0" smtClean="0"/>
          </a:p>
          <a:p>
            <a:pPr>
              <a:buNone/>
            </a:pPr>
            <a:r>
              <a:rPr lang="en-US" sz="3900" dirty="0" smtClean="0"/>
              <a:t>			B – Son </a:t>
            </a:r>
            <a:r>
              <a:rPr lang="en-US" sz="3900" dirty="0" err="1" smtClean="0"/>
              <a:t>las</a:t>
            </a:r>
            <a:r>
              <a:rPr lang="en-US" sz="3900" dirty="0" smtClean="0"/>
              <a:t> </a:t>
            </a:r>
            <a:r>
              <a:rPr lang="en-US" sz="3900" dirty="0" err="1" smtClean="0"/>
              <a:t>cuatro</a:t>
            </a:r>
            <a:r>
              <a:rPr lang="en-US" sz="3900" dirty="0" smtClean="0"/>
              <a:t> </a:t>
            </a:r>
            <a:r>
              <a:rPr lang="en-US" sz="3900" dirty="0" err="1" smtClean="0"/>
              <a:t>menos</a:t>
            </a:r>
            <a:r>
              <a:rPr lang="en-US" sz="3900" dirty="0" smtClean="0"/>
              <a:t> </a:t>
            </a:r>
            <a:r>
              <a:rPr lang="en-US" sz="3900" dirty="0" err="1" smtClean="0"/>
              <a:t>cuarto</a:t>
            </a:r>
            <a:endParaRPr lang="en-US" sz="3900" dirty="0" smtClean="0"/>
          </a:p>
          <a:p>
            <a:pPr>
              <a:buNone/>
            </a:pPr>
            <a:endParaRPr lang="en-US" sz="3900" dirty="0" smtClean="0"/>
          </a:p>
          <a:p>
            <a:pPr>
              <a:buNone/>
            </a:pPr>
            <a:r>
              <a:rPr lang="en-US" sz="3900" dirty="0" smtClean="0"/>
              <a:t>12:40:	A – Son </a:t>
            </a:r>
            <a:r>
              <a:rPr lang="en-US" sz="3900" dirty="0" err="1" smtClean="0"/>
              <a:t>las</a:t>
            </a:r>
            <a:r>
              <a:rPr lang="en-US" sz="3900" dirty="0" smtClean="0"/>
              <a:t> </a:t>
            </a:r>
            <a:r>
              <a:rPr lang="en-US" sz="3900" dirty="0" err="1" smtClean="0"/>
              <a:t>doce</a:t>
            </a:r>
            <a:r>
              <a:rPr lang="en-US" sz="3900" dirty="0" smtClean="0"/>
              <a:t> y </a:t>
            </a:r>
            <a:r>
              <a:rPr lang="en-US" sz="3900" dirty="0" err="1" smtClean="0"/>
              <a:t>cuarenta</a:t>
            </a:r>
            <a:endParaRPr lang="en-US" sz="3900" dirty="0" smtClean="0"/>
          </a:p>
          <a:p>
            <a:pPr>
              <a:buNone/>
            </a:pPr>
            <a:r>
              <a:rPr lang="en-US" sz="3900" dirty="0" smtClean="0"/>
              <a:t>			B – Es la </a:t>
            </a:r>
            <a:r>
              <a:rPr lang="en-US" sz="3900" dirty="0" err="1" smtClean="0"/>
              <a:t>una</a:t>
            </a:r>
            <a:r>
              <a:rPr lang="en-US" sz="3900" dirty="0" smtClean="0"/>
              <a:t> </a:t>
            </a:r>
            <a:r>
              <a:rPr lang="en-US" sz="3900" dirty="0" err="1" smtClean="0"/>
              <a:t>menos</a:t>
            </a:r>
            <a:r>
              <a:rPr lang="en-US" sz="3900" dirty="0" smtClean="0"/>
              <a:t> </a:t>
            </a:r>
            <a:r>
              <a:rPr lang="en-US" sz="3900" dirty="0" err="1" smtClean="0"/>
              <a:t>veinte</a:t>
            </a:r>
            <a:r>
              <a:rPr lang="en-US" sz="3900" dirty="0" smtClean="0"/>
              <a:t/>
            </a:r>
            <a:br>
              <a:rPr lang="en-US" sz="3900" dirty="0" smtClean="0"/>
            </a:br>
            <a:endParaRPr lang="en-US" sz="3900" dirty="0" smtClean="0"/>
          </a:p>
          <a:p>
            <a:pPr>
              <a:buNone/>
            </a:pPr>
            <a:endParaRPr lang="en-US" sz="3900" dirty="0" smtClean="0"/>
          </a:p>
          <a:p>
            <a:pPr>
              <a:buNone/>
            </a:pPr>
            <a:endParaRPr lang="en-US" sz="39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               </a:t>
            </a:r>
            <a:r>
              <a:rPr lang="en-US" sz="4900" dirty="0" smtClean="0"/>
              <a:t>1:00		             2:00 – 12:00</a:t>
            </a:r>
            <a:br>
              <a:rPr lang="en-US" sz="4900" dirty="0" smtClean="0"/>
            </a:br>
            <a:r>
              <a:rPr lang="en-US" sz="4900" dirty="0" smtClean="0"/>
              <a:t>   </a:t>
            </a:r>
            <a:r>
              <a:rPr lang="en-US" sz="4900" dirty="0" smtClean="0">
                <a:solidFill>
                  <a:schemeClr val="bg1"/>
                </a:solidFill>
              </a:rPr>
              <a:t>Es la </a:t>
            </a:r>
            <a:r>
              <a:rPr lang="en-US" sz="4900" dirty="0" err="1" smtClean="0">
                <a:solidFill>
                  <a:schemeClr val="bg1"/>
                </a:solidFill>
              </a:rPr>
              <a:t>una</a:t>
            </a:r>
            <a:r>
              <a:rPr lang="en-US" sz="4900" dirty="0" smtClean="0">
                <a:solidFill>
                  <a:schemeClr val="bg1"/>
                </a:solidFill>
              </a:rPr>
              <a:t>		Son </a:t>
            </a:r>
            <a:r>
              <a:rPr lang="en-US" sz="4900" dirty="0" err="1" smtClean="0">
                <a:solidFill>
                  <a:schemeClr val="bg1"/>
                </a:solidFill>
              </a:rPr>
              <a:t>las</a:t>
            </a:r>
            <a:r>
              <a:rPr lang="en-US" sz="4900" dirty="0" smtClean="0">
                <a:solidFill>
                  <a:schemeClr val="bg1"/>
                </a:solidFill>
              </a:rPr>
              <a:t> (dos-</a:t>
            </a:r>
            <a:r>
              <a:rPr lang="en-US" sz="4900" dirty="0" err="1" smtClean="0">
                <a:solidFill>
                  <a:schemeClr val="bg1"/>
                </a:solidFill>
              </a:rPr>
              <a:t>doce</a:t>
            </a:r>
            <a:r>
              <a:rPr lang="en-US" sz="4900" dirty="0" smtClean="0">
                <a:solidFill>
                  <a:schemeClr val="bg1"/>
                </a:solidFill>
              </a:rPr>
              <a:t>)</a:t>
            </a:r>
            <a:endParaRPr lang="en-US" sz="4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se dice…?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4288536" cy="4953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En </a:t>
            </a:r>
            <a:r>
              <a:rPr lang="en-US" sz="3000" dirty="0" err="1" smtClean="0"/>
              <a:t>inglés</a:t>
            </a:r>
            <a:r>
              <a:rPr lang="en-US" sz="3000" dirty="0" smtClean="0"/>
              <a:t>…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</a:rPr>
              <a:t>¿</a:t>
            </a:r>
            <a:r>
              <a:rPr lang="en-US" sz="3000" b="1" dirty="0" err="1">
                <a:solidFill>
                  <a:schemeClr val="tx1"/>
                </a:solidFill>
              </a:rPr>
              <a:t>Qué</a:t>
            </a:r>
            <a:r>
              <a:rPr lang="en-US" sz="3000" b="1" dirty="0">
                <a:solidFill>
                  <a:schemeClr val="tx1"/>
                </a:solidFill>
              </a:rPr>
              <a:t> </a:t>
            </a:r>
            <a:r>
              <a:rPr lang="en-US" sz="3000" b="1" dirty="0" err="1">
                <a:solidFill>
                  <a:schemeClr val="tx1"/>
                </a:solidFill>
              </a:rPr>
              <a:t>hora</a:t>
            </a:r>
            <a:r>
              <a:rPr lang="en-US" sz="3000" b="1" dirty="0">
                <a:solidFill>
                  <a:schemeClr val="tx1"/>
                </a:solidFill>
              </a:rPr>
              <a:t> </a:t>
            </a:r>
            <a:r>
              <a:rPr lang="en-US" sz="3000" b="1" dirty="0" err="1">
                <a:solidFill>
                  <a:schemeClr val="tx1"/>
                </a:solidFill>
              </a:rPr>
              <a:t>es</a:t>
            </a:r>
            <a:r>
              <a:rPr lang="en-US" sz="3000" b="1" dirty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</a:rPr>
              <a:t>Es la </a:t>
            </a:r>
            <a:r>
              <a:rPr lang="en-US" sz="3000" b="1" dirty="0" err="1">
                <a:solidFill>
                  <a:schemeClr val="tx1"/>
                </a:solidFill>
              </a:rPr>
              <a:t>una</a:t>
            </a:r>
            <a:r>
              <a:rPr lang="en-US" sz="3000" b="1" dirty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</a:rPr>
              <a:t>Son las </a:t>
            </a:r>
            <a:r>
              <a:rPr lang="en-US" sz="3000" b="1" dirty="0" smtClean="0">
                <a:solidFill>
                  <a:schemeClr val="tx1"/>
                </a:solidFill>
              </a:rPr>
              <a:t>dos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</a:rPr>
              <a:t>y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</a:rPr>
              <a:t>y </a:t>
            </a:r>
            <a:r>
              <a:rPr lang="en-US" sz="3000" b="1" dirty="0" err="1">
                <a:solidFill>
                  <a:schemeClr val="tx1"/>
                </a:solidFill>
              </a:rPr>
              <a:t>cuarto</a:t>
            </a:r>
            <a:endParaRPr lang="en-US" sz="3000" b="1" dirty="0">
              <a:solidFill>
                <a:schemeClr val="tx1"/>
              </a:solidFill>
            </a:endParaRPr>
          </a:p>
          <a:p>
            <a:pPr lvl="1"/>
            <a:r>
              <a:rPr lang="en-US" sz="3000" b="1" dirty="0">
                <a:solidFill>
                  <a:schemeClr val="tx1"/>
                </a:solidFill>
              </a:rPr>
              <a:t>y media</a:t>
            </a:r>
          </a:p>
          <a:p>
            <a:pPr lvl="1"/>
            <a:r>
              <a:rPr lang="en-US" sz="3000" b="1" dirty="0" err="1">
                <a:solidFill>
                  <a:schemeClr val="tx1"/>
                </a:solidFill>
              </a:rPr>
              <a:t>menos</a:t>
            </a:r>
            <a:endParaRPr lang="en-US" sz="3000" b="1" dirty="0">
              <a:solidFill>
                <a:schemeClr val="tx1"/>
              </a:solidFill>
            </a:endParaRPr>
          </a:p>
          <a:p>
            <a:pPr lvl="1"/>
            <a:r>
              <a:rPr lang="en-US" sz="3000" b="1" dirty="0" err="1">
                <a:solidFill>
                  <a:schemeClr val="tx1"/>
                </a:solidFill>
              </a:rPr>
              <a:t>menos</a:t>
            </a:r>
            <a:r>
              <a:rPr lang="en-US" sz="3000" b="1" dirty="0">
                <a:solidFill>
                  <a:schemeClr val="tx1"/>
                </a:solidFill>
              </a:rPr>
              <a:t> </a:t>
            </a:r>
            <a:r>
              <a:rPr lang="en-US" sz="3000" b="1" dirty="0" err="1">
                <a:solidFill>
                  <a:schemeClr val="tx1"/>
                </a:solidFill>
              </a:rPr>
              <a:t>cuarto</a:t>
            </a:r>
            <a:endParaRPr lang="en-US" sz="3000" b="1" dirty="0">
              <a:solidFill>
                <a:schemeClr val="tx1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267200" cy="50292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En </a:t>
            </a:r>
            <a:r>
              <a:rPr lang="en-US" sz="3000" dirty="0" err="1" smtClean="0"/>
              <a:t>español</a:t>
            </a:r>
            <a:r>
              <a:rPr lang="en-US" sz="3000" dirty="0" smtClean="0"/>
              <a:t>…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</a:rPr>
              <a:t>add </a:t>
            </a:r>
            <a:r>
              <a:rPr lang="en-US" sz="3000" b="1" dirty="0" err="1">
                <a:solidFill>
                  <a:schemeClr val="tx1"/>
                </a:solidFill>
              </a:rPr>
              <a:t>mintues</a:t>
            </a:r>
            <a:endParaRPr lang="en-US" sz="3000" b="1" dirty="0">
              <a:solidFill>
                <a:schemeClr val="tx1"/>
              </a:solidFill>
            </a:endParaRPr>
          </a:p>
          <a:p>
            <a:pPr lvl="1"/>
            <a:r>
              <a:rPr lang="en-US" sz="3000" b="1" dirty="0">
                <a:solidFill>
                  <a:schemeClr val="tx1"/>
                </a:solidFill>
              </a:rPr>
              <a:t>subtract minutes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</a:rPr>
              <a:t>“quarter”</a:t>
            </a:r>
          </a:p>
          <a:p>
            <a:pPr lvl="2"/>
            <a:r>
              <a:rPr lang="en-US" sz="3000" b="1" dirty="0"/>
              <a:t>“quarter after”</a:t>
            </a:r>
          </a:p>
          <a:p>
            <a:pPr lvl="2"/>
            <a:r>
              <a:rPr lang="en-US" sz="3000" b="1" dirty="0"/>
              <a:t>“quarter to”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</a:rPr>
              <a:t>What time is it?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</a:rPr>
              <a:t>It’s 2:00, 3:00, etc.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</a:rPr>
              <a:t>“half past”</a:t>
            </a:r>
          </a:p>
          <a:p>
            <a:pPr lvl="1"/>
            <a:r>
              <a:rPr lang="en-US" sz="3000" b="1" dirty="0">
                <a:solidFill>
                  <a:schemeClr val="tx1"/>
                </a:solidFill>
              </a:rPr>
              <a:t>It’s 1:00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¿</a:t>
            </a:r>
            <a:r>
              <a:rPr lang="en-US" dirty="0" err="1" smtClean="0">
                <a:solidFill>
                  <a:schemeClr val="tx1"/>
                </a:solidFill>
              </a:rPr>
              <a:t>Qué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hora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212336" cy="50292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1:12</a:t>
            </a:r>
          </a:p>
          <a:p>
            <a:pPr lvl="1"/>
            <a:r>
              <a:rPr lang="en-US" sz="2800" dirty="0" smtClean="0">
                <a:solidFill>
                  <a:srgbClr val="92D050"/>
                </a:solidFill>
              </a:rPr>
              <a:t>Es la </a:t>
            </a:r>
            <a:r>
              <a:rPr lang="en-US" sz="2800" dirty="0" err="1" smtClean="0">
                <a:solidFill>
                  <a:srgbClr val="92D050"/>
                </a:solidFill>
              </a:rPr>
              <a:t>una</a:t>
            </a:r>
            <a:r>
              <a:rPr lang="en-US" sz="2800" dirty="0" smtClean="0">
                <a:solidFill>
                  <a:srgbClr val="92D050"/>
                </a:solidFill>
              </a:rPr>
              <a:t> y </a:t>
            </a:r>
            <a:r>
              <a:rPr lang="en-US" sz="2800" dirty="0" err="1" smtClean="0">
                <a:solidFill>
                  <a:srgbClr val="92D050"/>
                </a:solidFill>
              </a:rPr>
              <a:t>doce</a:t>
            </a:r>
            <a:endParaRPr lang="en-US" sz="2800" dirty="0" smtClean="0">
              <a:solidFill>
                <a:srgbClr val="92D050"/>
              </a:solidFill>
            </a:endParaRPr>
          </a:p>
          <a:p>
            <a:r>
              <a:rPr lang="en-US" sz="2800" dirty="0" smtClean="0"/>
              <a:t>4:25</a:t>
            </a:r>
          </a:p>
          <a:p>
            <a:pPr lvl="1"/>
            <a:r>
              <a:rPr lang="en-US" sz="2800" dirty="0" smtClean="0">
                <a:solidFill>
                  <a:srgbClr val="92D050"/>
                </a:solidFill>
              </a:rPr>
              <a:t>Son las </a:t>
            </a:r>
            <a:r>
              <a:rPr lang="en-US" sz="2800" dirty="0" err="1" smtClean="0">
                <a:solidFill>
                  <a:srgbClr val="92D050"/>
                </a:solidFill>
              </a:rPr>
              <a:t>cuatro</a:t>
            </a:r>
            <a:r>
              <a:rPr lang="en-US" sz="2800" dirty="0" smtClean="0">
                <a:solidFill>
                  <a:srgbClr val="92D050"/>
                </a:solidFill>
              </a:rPr>
              <a:t> y </a:t>
            </a:r>
            <a:r>
              <a:rPr lang="en-US" sz="2800" dirty="0" err="1" smtClean="0">
                <a:solidFill>
                  <a:srgbClr val="92D050"/>
                </a:solidFill>
              </a:rPr>
              <a:t>veinticinco</a:t>
            </a:r>
            <a:endParaRPr lang="en-US" sz="2800" dirty="0" smtClean="0">
              <a:solidFill>
                <a:srgbClr val="92D050"/>
              </a:solidFill>
            </a:endParaRPr>
          </a:p>
          <a:p>
            <a:r>
              <a:rPr lang="en-US" sz="2800" dirty="0" smtClean="0"/>
              <a:t>6:15</a:t>
            </a:r>
          </a:p>
          <a:p>
            <a:pPr lvl="1"/>
            <a:r>
              <a:rPr lang="en-US" sz="2800" dirty="0" smtClean="0">
                <a:solidFill>
                  <a:srgbClr val="92D050"/>
                </a:solidFill>
              </a:rPr>
              <a:t>Son </a:t>
            </a:r>
            <a:r>
              <a:rPr lang="en-US" sz="2800" dirty="0" err="1" smtClean="0">
                <a:solidFill>
                  <a:srgbClr val="92D050"/>
                </a:solidFill>
              </a:rPr>
              <a:t>las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</a:rPr>
              <a:t>seis</a:t>
            </a:r>
            <a:r>
              <a:rPr lang="en-US" sz="2800" dirty="0" smtClean="0">
                <a:solidFill>
                  <a:srgbClr val="92D050"/>
                </a:solidFill>
              </a:rPr>
              <a:t> y </a:t>
            </a:r>
            <a:r>
              <a:rPr lang="en-US" sz="2800" dirty="0" err="1" smtClean="0">
                <a:solidFill>
                  <a:srgbClr val="92D050"/>
                </a:solidFill>
              </a:rPr>
              <a:t>cuarto</a:t>
            </a:r>
            <a:endParaRPr lang="en-US" sz="2800" dirty="0" smtClean="0">
              <a:solidFill>
                <a:srgbClr val="92D050"/>
              </a:solidFill>
            </a:endParaRPr>
          </a:p>
          <a:p>
            <a:r>
              <a:rPr lang="en-US" sz="2800" dirty="0" smtClean="0"/>
              <a:t>9:30</a:t>
            </a:r>
          </a:p>
          <a:p>
            <a:pPr lvl="1"/>
            <a:r>
              <a:rPr lang="en-US" sz="2800" dirty="0" smtClean="0">
                <a:solidFill>
                  <a:srgbClr val="92D050"/>
                </a:solidFill>
              </a:rPr>
              <a:t>Son </a:t>
            </a:r>
            <a:r>
              <a:rPr lang="en-US" sz="2800" dirty="0" err="1" smtClean="0">
                <a:solidFill>
                  <a:srgbClr val="92D050"/>
                </a:solidFill>
              </a:rPr>
              <a:t>las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</a:rPr>
              <a:t>nueve</a:t>
            </a:r>
            <a:r>
              <a:rPr lang="en-US" sz="2800" dirty="0" smtClean="0">
                <a:solidFill>
                  <a:srgbClr val="92D050"/>
                </a:solidFill>
              </a:rPr>
              <a:t> y media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95800" y="1524000"/>
            <a:ext cx="4419600" cy="4953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2:50</a:t>
            </a:r>
          </a:p>
          <a:p>
            <a:pPr lvl="1"/>
            <a:r>
              <a:rPr lang="en-US" sz="2800" dirty="0" smtClean="0">
                <a:solidFill>
                  <a:srgbClr val="92D050"/>
                </a:solidFill>
              </a:rPr>
              <a:t>Son </a:t>
            </a:r>
            <a:r>
              <a:rPr lang="en-US" sz="2800" dirty="0" err="1" smtClean="0">
                <a:solidFill>
                  <a:srgbClr val="92D050"/>
                </a:solidFill>
              </a:rPr>
              <a:t>las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</a:rPr>
              <a:t>tres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</a:rPr>
              <a:t>menos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</a:rPr>
              <a:t>diez</a:t>
            </a:r>
            <a:endParaRPr lang="en-US" sz="2800" dirty="0" smtClean="0">
              <a:solidFill>
                <a:srgbClr val="92D050"/>
              </a:solidFill>
            </a:endParaRPr>
          </a:p>
          <a:p>
            <a:pPr lvl="1"/>
            <a:r>
              <a:rPr lang="en-US" sz="2800" dirty="0" smtClean="0">
                <a:solidFill>
                  <a:srgbClr val="92D050"/>
                </a:solidFill>
              </a:rPr>
              <a:t>Son </a:t>
            </a:r>
            <a:r>
              <a:rPr lang="en-US" sz="2800" dirty="0" err="1" smtClean="0">
                <a:solidFill>
                  <a:srgbClr val="92D050"/>
                </a:solidFill>
              </a:rPr>
              <a:t>las</a:t>
            </a:r>
            <a:r>
              <a:rPr lang="en-US" sz="2800" dirty="0" smtClean="0">
                <a:solidFill>
                  <a:srgbClr val="92D050"/>
                </a:solidFill>
              </a:rPr>
              <a:t> dos y </a:t>
            </a:r>
            <a:r>
              <a:rPr lang="en-US" sz="2800" dirty="0" err="1" smtClean="0">
                <a:solidFill>
                  <a:srgbClr val="92D050"/>
                </a:solidFill>
              </a:rPr>
              <a:t>cincuenta</a:t>
            </a:r>
            <a:endParaRPr lang="en-US" sz="2800" dirty="0" smtClean="0">
              <a:solidFill>
                <a:srgbClr val="92D050"/>
              </a:solidFill>
            </a:endParaRPr>
          </a:p>
          <a:p>
            <a:r>
              <a:rPr lang="en-US" sz="2800" dirty="0" smtClean="0"/>
              <a:t>12:45</a:t>
            </a:r>
          </a:p>
          <a:p>
            <a:pPr lvl="1"/>
            <a:r>
              <a:rPr lang="en-US" sz="2800" dirty="0" smtClean="0">
                <a:solidFill>
                  <a:srgbClr val="92D050"/>
                </a:solidFill>
              </a:rPr>
              <a:t>Es la </a:t>
            </a:r>
            <a:r>
              <a:rPr lang="en-US" sz="2800" dirty="0" err="1" smtClean="0">
                <a:solidFill>
                  <a:srgbClr val="92D050"/>
                </a:solidFill>
              </a:rPr>
              <a:t>una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</a:rPr>
              <a:t>menos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</a:rPr>
              <a:t>cuarto</a:t>
            </a:r>
            <a:endParaRPr lang="en-US" sz="2800" dirty="0" smtClean="0">
              <a:solidFill>
                <a:srgbClr val="92D050"/>
              </a:solidFill>
            </a:endParaRPr>
          </a:p>
          <a:p>
            <a:pPr lvl="1"/>
            <a:r>
              <a:rPr lang="en-US" sz="2800" dirty="0" smtClean="0">
                <a:solidFill>
                  <a:srgbClr val="92D050"/>
                </a:solidFill>
              </a:rPr>
              <a:t>Son </a:t>
            </a:r>
            <a:r>
              <a:rPr lang="en-US" sz="2800" dirty="0" err="1" smtClean="0">
                <a:solidFill>
                  <a:srgbClr val="92D050"/>
                </a:solidFill>
              </a:rPr>
              <a:t>las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</a:rPr>
              <a:t>doce</a:t>
            </a:r>
            <a:r>
              <a:rPr lang="en-US" sz="2800" dirty="0" smtClean="0">
                <a:solidFill>
                  <a:srgbClr val="92D050"/>
                </a:solidFill>
              </a:rPr>
              <a:t> y </a:t>
            </a:r>
            <a:r>
              <a:rPr lang="en-US" sz="2800" dirty="0" err="1" smtClean="0">
                <a:solidFill>
                  <a:srgbClr val="92D050"/>
                </a:solidFill>
              </a:rPr>
              <a:t>cuarenta</a:t>
            </a:r>
            <a:r>
              <a:rPr lang="en-US" sz="2800" dirty="0" smtClean="0">
                <a:solidFill>
                  <a:srgbClr val="92D050"/>
                </a:solidFill>
              </a:rPr>
              <a:t> y </a:t>
            </a:r>
            <a:r>
              <a:rPr lang="en-US" sz="2800" dirty="0" err="1" smtClean="0">
                <a:solidFill>
                  <a:srgbClr val="92D050"/>
                </a:solidFill>
              </a:rPr>
              <a:t>cinco</a:t>
            </a:r>
            <a:endParaRPr lang="en-US" sz="2800" dirty="0" smtClean="0">
              <a:solidFill>
                <a:srgbClr val="92D050"/>
              </a:solidFill>
            </a:endParaRPr>
          </a:p>
          <a:p>
            <a:r>
              <a:rPr lang="en-US" sz="2800" dirty="0" smtClean="0"/>
              <a:t>5:05</a:t>
            </a:r>
          </a:p>
          <a:p>
            <a:pPr lvl="1"/>
            <a:r>
              <a:rPr lang="en-US" sz="2800" dirty="0" smtClean="0">
                <a:solidFill>
                  <a:srgbClr val="92D050"/>
                </a:solidFill>
              </a:rPr>
              <a:t>Son </a:t>
            </a:r>
            <a:r>
              <a:rPr lang="en-US" sz="2800" dirty="0" err="1" smtClean="0">
                <a:solidFill>
                  <a:srgbClr val="92D050"/>
                </a:solidFill>
              </a:rPr>
              <a:t>las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</a:rPr>
              <a:t>cinco</a:t>
            </a:r>
            <a:r>
              <a:rPr lang="en-US" sz="2800" dirty="0" smtClean="0">
                <a:solidFill>
                  <a:srgbClr val="92D050"/>
                </a:solidFill>
              </a:rPr>
              <a:t> y </a:t>
            </a:r>
            <a:r>
              <a:rPr lang="en-US" sz="2800" dirty="0" err="1" smtClean="0">
                <a:solidFill>
                  <a:srgbClr val="92D050"/>
                </a:solidFill>
              </a:rPr>
              <a:t>cinco</a:t>
            </a:r>
            <a:endParaRPr lang="en-US" sz="2800" dirty="0" smtClean="0">
              <a:solidFill>
                <a:srgbClr val="92D050"/>
              </a:solidFill>
            </a:endParaRPr>
          </a:p>
          <a:p>
            <a:r>
              <a:rPr lang="en-US" sz="2800" dirty="0" smtClean="0"/>
              <a:t>1:32</a:t>
            </a:r>
          </a:p>
          <a:p>
            <a:pPr lvl="1"/>
            <a:r>
              <a:rPr lang="en-US" sz="2800" dirty="0" smtClean="0">
                <a:solidFill>
                  <a:srgbClr val="92D050"/>
                </a:solidFill>
              </a:rPr>
              <a:t>Es la </a:t>
            </a:r>
            <a:r>
              <a:rPr lang="en-US" sz="2800" dirty="0" err="1" smtClean="0">
                <a:solidFill>
                  <a:srgbClr val="92D050"/>
                </a:solidFill>
              </a:rPr>
              <a:t>una</a:t>
            </a:r>
            <a:r>
              <a:rPr lang="en-US" sz="2800" dirty="0" smtClean="0">
                <a:solidFill>
                  <a:srgbClr val="92D050"/>
                </a:solidFill>
              </a:rPr>
              <a:t> y </a:t>
            </a:r>
            <a:r>
              <a:rPr lang="en-US" sz="2800" dirty="0" err="1" smtClean="0">
                <a:solidFill>
                  <a:srgbClr val="92D050"/>
                </a:solidFill>
              </a:rPr>
              <a:t>treinta</a:t>
            </a:r>
            <a:r>
              <a:rPr lang="en-US" sz="2800" dirty="0" smtClean="0">
                <a:solidFill>
                  <a:srgbClr val="92D050"/>
                </a:solidFill>
              </a:rPr>
              <a:t> y dos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1369</TotalTime>
  <Words>297</Words>
  <Application>Microsoft Office PowerPoint</Application>
  <PresentationFormat>On-screen Show (4:3)</PresentationFormat>
  <Paragraphs>102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Constantia</vt:lpstr>
      <vt:lpstr>Wingdings 2</vt:lpstr>
      <vt:lpstr>Paper</vt:lpstr>
      <vt:lpstr>Telling Time</vt:lpstr>
      <vt:lpstr>What time is it?</vt:lpstr>
      <vt:lpstr>       It’s 1:00     It’s 2:00 – 12:00    Es la una  Son las (dos-doce)</vt:lpstr>
      <vt:lpstr>        It’s 1:00     It’s 2:00 – 12:00    Es la una  Son las (dos-doce)</vt:lpstr>
      <vt:lpstr>               1:00               2:00 – 12:00    Es la una  Son las (dos-doce)</vt:lpstr>
      <vt:lpstr>               1:00               2:00 – 12:00    Es la una  Son las (dos-doce)</vt:lpstr>
      <vt:lpstr>               1:00               2:00 – 12:00    Es la una  Son las (dos-doce)</vt:lpstr>
      <vt:lpstr>¿Cómo se dice…?</vt:lpstr>
      <vt:lpstr>¿Qué hora es?</vt:lpstr>
      <vt:lpstr>Translate the following in your notes</vt:lpstr>
      <vt:lpstr>Translate the following in your notes</vt:lpstr>
    </vt:vector>
  </TitlesOfParts>
  <Company>WDS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Telling Time</dc:title>
  <dc:creator>jodyromine</dc:creator>
  <cp:lastModifiedBy>Windows User</cp:lastModifiedBy>
  <cp:revision>31</cp:revision>
  <cp:lastPrinted>2017-12-01T13:45:11Z</cp:lastPrinted>
  <dcterms:created xsi:type="dcterms:W3CDTF">2011-01-26T13:25:41Z</dcterms:created>
  <dcterms:modified xsi:type="dcterms:W3CDTF">2017-12-05T13:10:36Z</dcterms:modified>
</cp:coreProperties>
</file>